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3" r:id="rId1"/>
  </p:sldMasterIdLst>
  <p:notesMasterIdLst>
    <p:notesMasterId r:id="rId18"/>
  </p:notesMasterIdLst>
  <p:sldIdLst>
    <p:sldId id="256" r:id="rId2"/>
    <p:sldId id="264" r:id="rId3"/>
    <p:sldId id="261" r:id="rId4"/>
    <p:sldId id="262" r:id="rId5"/>
    <p:sldId id="259" r:id="rId6"/>
    <p:sldId id="265" r:id="rId7"/>
    <p:sldId id="260" r:id="rId8"/>
    <p:sldId id="266" r:id="rId9"/>
    <p:sldId id="277" r:id="rId10"/>
    <p:sldId id="278" r:id="rId11"/>
    <p:sldId id="269" r:id="rId12"/>
    <p:sldId id="272" r:id="rId13"/>
    <p:sldId id="273" r:id="rId14"/>
    <p:sldId id="279" r:id="rId15"/>
    <p:sldId id="275" r:id="rId16"/>
    <p:sldId id="274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Average" panose="020B0604020202020204" charset="0"/>
      <p:regular r:id="rId27"/>
    </p:embeddedFont>
    <p:embeddedFont>
      <p:font typeface="Cambria Math" panose="02040503050406030204" pitchFamily="18" charset="0"/>
      <p:regular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Tahoma" panose="020B0604030504040204" pitchFamily="34" charset="0"/>
      <p:regular r:id="rId31"/>
      <p:bold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990000"/>
    <a:srgbClr val="6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554" autoAdjust="0"/>
  </p:normalViewPr>
  <p:slideViewPr>
    <p:cSldViewPr snapToGrid="0" showGuides="1">
      <p:cViewPr varScale="1">
        <p:scale>
          <a:sx n="97" d="100"/>
          <a:sy n="97" d="100"/>
        </p:scale>
        <p:origin x="104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media/image1.png>
</file>

<file path=ppt/media/image10.wmf>
</file>

<file path=ppt/media/image2.png>
</file>

<file path=ppt/media/image20.gif>
</file>

<file path=ppt/media/image21.wmf>
</file>

<file path=ppt/media/image3.png>
</file>

<file path=ppt/media/image5.png>
</file>

<file path=ppt/media/image6.png>
</file>

<file path=ppt/media/image7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714236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i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For </a:t>
            </a:r>
            <a:r>
              <a:rPr lang="en-US" i="0" dirty="0" err="1"/>
              <a:t>hopf-bifur</a:t>
            </a:r>
            <a:r>
              <a:rPr lang="en-US" i="0" dirty="0"/>
              <a:t>, de we need to find a limit cycle to catch that?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131697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For </a:t>
            </a:r>
            <a:r>
              <a:rPr lang="en-US" i="0" dirty="0" err="1"/>
              <a:t>hopf-bifur</a:t>
            </a:r>
            <a:r>
              <a:rPr lang="en-US" i="0" dirty="0"/>
              <a:t>, de we need to find a limit cycle to catch that?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103926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199185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12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Somehow couldn’t reach the small region near Delta=0, can’t visualize what’s happening inside.</a:t>
            </a:r>
          </a:p>
        </p:txBody>
      </p:sp>
    </p:spTree>
    <p:extLst>
      <p:ext uri="{BB962C8B-B14F-4D97-AF65-F5344CB8AC3E}">
        <p14:creationId xmlns:p14="http://schemas.microsoft.com/office/powerpoint/2010/main" val="481526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37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496A-E8AF-4518-BD9D-EBFDA4C1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537CE-50D9-45CE-AD28-C9ECD22A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E9A9-7B5B-47C4-9040-ECD4C249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E5B6D-D951-4A69-8AE6-44B07DE8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BE1F-D7D5-48B1-B36B-1C1E84B9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7714404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923A-B8FF-4973-ADB9-E4710789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25D55-3024-4E7E-ABFD-1BA6F2A2D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66FD0-5036-4B22-A5DD-43DA3BD8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E588B-7CBC-4B6B-8F8A-8B0D9123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3CDD-B6CE-4D2E-9706-A881402A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124934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38C875-F7F1-4855-AC4A-2715EDF7F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7FF1-5D80-4FD1-8B85-C35AD59C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BBA25-3956-4BAE-9A9D-3AA3A34A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96C4C-F7FD-4E35-B620-11C04A91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19F1-877F-4EF7-8A76-655F06E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551526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D1E-3739-4F86-B9A5-F3D8F6DA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3DD7-CCE9-4987-AB5A-4C6FE10C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FD894-43D1-4817-A0E4-FDE7900D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537BB-C16E-4D30-9DF6-7E453590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CDC5-65BB-4418-93ED-2D5AA51A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728033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788-193C-4197-876F-0C7EBE3B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F6EA-BF32-4AD6-8AA5-1BC6C3D37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0BCF-0760-4C18-9DCC-5A8AED582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BCE83-3A3F-4C1B-8104-B3D47A1B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111A-A830-4CB8-B122-CB71504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1366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1F-BF29-4D54-8D0B-04054812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69FB-27E8-43E9-96EE-2A388A412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F7983-E5FC-450D-AC18-6943F9F1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AA903-A7ED-497D-B10D-51B672B4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F64E6-DA7F-4B77-82CA-E5707E49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EE486-4663-4374-AAFE-6595983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73634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13DB-08AF-4FA6-AF36-5B09524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F2250-2062-4A9D-9CC2-BD82970E0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0D41D-44D0-4908-85DD-E07A460A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F3D40-66F9-4FCF-8B44-31603E02B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2A82-B6FC-4540-9FCD-B7205172A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64B80E-B50A-46DD-B1FE-BCC9BDF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CC333-135B-4053-A605-A064A50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C7EAED-70CF-4B22-BD88-774D8798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940727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28C6-407C-4310-A2CD-2237268D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3CAB9-790E-45D1-9D8E-77531E19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65F70-ECC4-4855-A5CD-6ABCD222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7B836-1B63-4DFA-A8CE-A2924F2C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431061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AFD9DD-37A1-486A-92AE-CF108FE4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49526-195A-4BC8-9E55-C0DAE70B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7F88-3561-4B0B-8327-C9C06BB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5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ED6F-6A86-4978-A476-B713D18A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86F39-FD47-4827-A9FB-B096B50AE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F6155-4A3B-4775-A507-05DA938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102D-31D1-4C18-A543-20821713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12/7/2017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EB38-57E6-47EB-A062-837707113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549F-1D57-401C-BF1D-581B64EF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658479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BDDF-C605-49B9-BD4E-AB61D52F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8CEA4-40B6-41A7-8F0B-081A58C65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092EF-B5FF-40C8-943C-D05114992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94237-E398-4075-91B2-457388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12/7/2017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1E46A-87A0-44D4-BED4-A3AFF6D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DD2BB-3358-4427-93EC-CEE4A42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2722911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EA40F6-424E-4B38-8433-F0FE5C1B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D1FB-A1AD-4F4E-B58C-5158DC82F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B4A5-7950-4F5B-A5ED-431F379A3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2EAB-A260-4AB6-A2F0-E22C69E6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F510-C226-49FF-ADE5-2A625B642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9867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990800"/>
            <a:ext cx="7801500" cy="135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Switching Behavior of Izhikevich Model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Yoon JaeHong, Zhongxi Li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2017 Nov</a:t>
            </a:r>
            <a:r>
              <a:rPr lang="en-US" sz="2400" dirty="0"/>
              <a:t>ember</a:t>
            </a:r>
            <a:endParaRPr lang="e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64C2C7-B0F5-48CA-992C-C7F5D2BC0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458" y="1056290"/>
            <a:ext cx="6802821" cy="3670956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56290"/>
            <a:ext cx="2303736" cy="3576433"/>
          </a:xfrm>
        </p:spPr>
        <p:txBody>
          <a:bodyPr/>
          <a:lstStyle/>
          <a:p>
            <a:r>
              <a:rPr lang="en-US" dirty="0"/>
              <a:t>Firing pattern observed when</a:t>
            </a:r>
          </a:p>
          <a:p>
            <a:pPr lvl="1">
              <a:buFontTx/>
              <a:buChar char="-"/>
            </a:pPr>
            <a:r>
              <a:rPr lang="en-US" dirty="0" err="1"/>
              <a:t>Fxpt</a:t>
            </a:r>
            <a:r>
              <a:rPr lang="en-US" dirty="0"/>
              <a:t> is stable</a:t>
            </a:r>
          </a:p>
          <a:p>
            <a:pPr lvl="1">
              <a:buFontTx/>
              <a:buChar char="-"/>
            </a:pPr>
            <a:r>
              <a:rPr lang="en-US" dirty="0"/>
              <a:t>Saddle node bifurcation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53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93283-6D44-4D26-B989-DAFB817ED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028" y="1796513"/>
            <a:ext cx="4754100" cy="3180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Find more parameters that enables </a:t>
            </a:r>
            <a:r>
              <a:rPr lang="en-US" dirty="0" err="1"/>
              <a:t>Hopf</a:t>
            </a:r>
            <a:r>
              <a:rPr lang="en-US" dirty="0"/>
              <a:t>-bifurcation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72098"/>
              </p:ext>
            </p:extLst>
          </p:nvPr>
        </p:nvGraphicFramePr>
        <p:xfrm>
          <a:off x="881063" y="2762250"/>
          <a:ext cx="23717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Equation" r:id="rId5" imgW="1790640" imgH="647640" progId="Equation.DSMT4">
                  <p:embed/>
                </p:oleObj>
              </mc:Choice>
              <mc:Fallback>
                <p:oleObj name="Equation" r:id="rId5" imgW="17906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063" y="2762250"/>
                        <a:ext cx="23717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E62DB4-E14F-4702-9EAF-29CBC11A0BC8}"/>
              </a:ext>
            </a:extLst>
          </p:cNvPr>
          <p:cNvCxnSpPr/>
          <p:nvPr/>
        </p:nvCxnSpPr>
        <p:spPr>
          <a:xfrm flipH="1">
            <a:off x="1832576" y="407493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E866D-5176-4E17-B995-9384D7CFFE39}"/>
              </a:ext>
            </a:extLst>
          </p:cNvPr>
          <p:cNvSpPr txBox="1"/>
          <p:nvPr/>
        </p:nvSpPr>
        <p:spPr>
          <a:xfrm>
            <a:off x="1827056" y="2416205"/>
            <a:ext cx="2031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goes across tau=0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48293-7DDC-400A-80F0-3C32823DD55C}"/>
              </a:ext>
            </a:extLst>
          </p:cNvPr>
          <p:cNvSpPr txBox="1"/>
          <p:nvPr/>
        </p:nvSpPr>
        <p:spPr>
          <a:xfrm>
            <a:off x="1174892" y="3749554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delta &gt;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29972" y="344048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B0F51-08AD-4978-9F71-0C47253D6BE2}"/>
              </a:ext>
            </a:extLst>
          </p:cNvPr>
          <p:cNvSpPr/>
          <p:nvPr/>
        </p:nvSpPr>
        <p:spPr>
          <a:xfrm rot="21196761">
            <a:off x="6667815" y="2670295"/>
            <a:ext cx="1332147" cy="361950"/>
          </a:xfrm>
          <a:prstGeom prst="ellipse">
            <a:avLst/>
          </a:prstGeom>
          <a:solidFill>
            <a:srgbClr val="00B0F0">
              <a:alpha val="30196"/>
            </a:srgbClr>
          </a:solidFill>
          <a:ln>
            <a:solidFill>
              <a:srgbClr val="00B0F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42833-3F7D-4C08-BFB1-053CE3354212}"/>
              </a:ext>
            </a:extLst>
          </p:cNvPr>
          <p:cNvSpPr txBox="1"/>
          <p:nvPr/>
        </p:nvSpPr>
        <p:spPr>
          <a:xfrm>
            <a:off x="6691576" y="3031135"/>
            <a:ext cx="18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There are missing parts</a:t>
            </a:r>
          </a:p>
          <a:p>
            <a:r>
              <a:rPr lang="en-US" sz="1200" dirty="0">
                <a:sym typeface="Wingdings" panose="05000000000000000000" pitchFamily="2" charset="2"/>
              </a:rPr>
              <a:t> Other bifurcation exists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8826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39998"/>
            <a:ext cx="7886700" cy="3263504"/>
          </a:xfrm>
        </p:spPr>
        <p:txBody>
          <a:bodyPr/>
          <a:lstStyle/>
          <a:p>
            <a:r>
              <a:rPr lang="en-US" dirty="0"/>
              <a:t>(a, b) = (0.2958, 0.263)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04143B-1C4F-4EAA-828C-FCAC666B1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16"/>
            <a:ext cx="9144000" cy="22834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1F1AB-E2A3-41C4-B13F-AB7BB5286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689903"/>
            <a:ext cx="1794000" cy="134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9DEB3-DEBF-4D46-9B30-6BDA746CA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4663" y="3689903"/>
            <a:ext cx="1794000" cy="134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F4E165-1E11-4B23-97B8-31A893767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001" y="3689903"/>
            <a:ext cx="1794000" cy="134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C8F67E-809A-4E39-A0E8-BB34948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339" y="3689903"/>
            <a:ext cx="1794000" cy="1344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D2C7FD-ADE0-4BC0-921E-B9835D8FB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5675" y="3689903"/>
            <a:ext cx="1794000" cy="1344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BA9FD3-6DEF-40E9-BD3D-66D6749A27E7}"/>
              </a:ext>
            </a:extLst>
          </p:cNvPr>
          <p:cNvSpPr txBox="1"/>
          <p:nvPr/>
        </p:nvSpPr>
        <p:spPr>
          <a:xfrm>
            <a:off x="725724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81024-0AE5-48E5-B3A5-9A56EE865097}"/>
              </a:ext>
            </a:extLst>
          </p:cNvPr>
          <p:cNvSpPr txBox="1"/>
          <p:nvPr/>
        </p:nvSpPr>
        <p:spPr>
          <a:xfrm>
            <a:off x="774169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B12A55-5F23-47CE-9680-CB296F464216}"/>
              </a:ext>
            </a:extLst>
          </p:cNvPr>
          <p:cNvSpPr txBox="1"/>
          <p:nvPr/>
        </p:nvSpPr>
        <p:spPr>
          <a:xfrm>
            <a:off x="4183290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16FC22-AA71-4B46-8AD6-C8D4169100AF}"/>
              </a:ext>
            </a:extLst>
          </p:cNvPr>
          <p:cNvSpPr txBox="1"/>
          <p:nvPr/>
        </p:nvSpPr>
        <p:spPr>
          <a:xfrm>
            <a:off x="4231735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ABF6-A3AE-4DEF-A400-317F70174E17}"/>
              </a:ext>
            </a:extLst>
          </p:cNvPr>
          <p:cNvSpPr txBox="1"/>
          <p:nvPr/>
        </p:nvSpPr>
        <p:spPr>
          <a:xfrm>
            <a:off x="5823568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D7FE-1D6F-4D04-8110-D5BAE1A6CF0A}"/>
              </a:ext>
            </a:extLst>
          </p:cNvPr>
          <p:cNvSpPr txBox="1"/>
          <p:nvPr/>
        </p:nvSpPr>
        <p:spPr>
          <a:xfrm>
            <a:off x="5872013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E62192-8AA1-4F38-8FD8-F166EA1A5F2D}"/>
              </a:ext>
            </a:extLst>
          </p:cNvPr>
          <p:cNvSpPr txBox="1"/>
          <p:nvPr/>
        </p:nvSpPr>
        <p:spPr>
          <a:xfrm>
            <a:off x="7503906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067E8-284A-4419-B955-C42D106C7C11}"/>
              </a:ext>
            </a:extLst>
          </p:cNvPr>
          <p:cNvSpPr txBox="1"/>
          <p:nvPr/>
        </p:nvSpPr>
        <p:spPr>
          <a:xfrm>
            <a:off x="7552351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FBE14-5D0D-45DC-8BBC-DA2CE1223FD5}"/>
              </a:ext>
            </a:extLst>
          </p:cNvPr>
          <p:cNvSpPr txBox="1"/>
          <p:nvPr/>
        </p:nvSpPr>
        <p:spPr>
          <a:xfrm>
            <a:off x="2474485" y="4422528"/>
            <a:ext cx="827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605438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716CD-33CB-448C-833F-8A712C28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746508"/>
            <a:ext cx="4390159" cy="234459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2CE3ECA-BE82-4EF1-B25B-EF94A479B3CB}"/>
              </a:ext>
            </a:extLst>
          </p:cNvPr>
          <p:cNvSpPr/>
          <p:nvPr/>
        </p:nvSpPr>
        <p:spPr>
          <a:xfrm>
            <a:off x="6674518" y="37438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22C0310-1916-4498-B2F2-1D1D0556A069}"/>
              </a:ext>
            </a:extLst>
          </p:cNvPr>
          <p:cNvSpPr txBox="1">
            <a:spLocks/>
          </p:cNvSpPr>
          <p:nvPr/>
        </p:nvSpPr>
        <p:spPr>
          <a:xfrm>
            <a:off x="571943" y="137549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fixed (a, b) = (0.2958, 0.263), sweep the stimulus current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1423A-60BC-450D-AFC6-6B711D365C75}"/>
              </a:ext>
            </a:extLst>
          </p:cNvPr>
          <p:cNvSpPr txBox="1"/>
          <p:nvPr/>
        </p:nvSpPr>
        <p:spPr>
          <a:xfrm>
            <a:off x="675409" y="4103581"/>
            <a:ext cx="7409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like that a saddle-node bifurcation is causing the bi-stability. </a:t>
            </a:r>
          </a:p>
          <a:p>
            <a:r>
              <a:rPr lang="en-US" dirty="0">
                <a:highlight>
                  <a:srgbClr val="FFFF00"/>
                </a:highlight>
              </a:rPr>
              <a:t>Wrong</a:t>
            </a:r>
            <a:r>
              <a:rPr lang="en-US" dirty="0"/>
              <a:t>! The saddle point was already there before the stimulation; it is the annihilation of the fixed points that produce the bi-stability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26822-1E28-4A9D-8460-59E897D5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230" y="1651384"/>
            <a:ext cx="3629506" cy="2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34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9292" y="0"/>
            <a:ext cx="5664708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2766" y="363474"/>
            <a:ext cx="4938073" cy="430439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텍스트이(가) 표시된 사진&#10;&#10;높은 신뢰도로 생성된 설명">
            <a:extLst>
              <a:ext uri="{FF2B5EF4-FFF2-40B4-BE49-F238E27FC236}">
                <a16:creationId xmlns:a16="http://schemas.microsoft.com/office/drawing/2014/main" id="{EF16AE59-6595-4A24-B6D2-7F2D0D611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239" y="935120"/>
            <a:ext cx="4211126" cy="315834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471949"/>
            <a:ext cx="2629122" cy="1216741"/>
          </a:xfrm>
        </p:spPr>
        <p:txBody>
          <a:bodyPr>
            <a:normAutofit/>
          </a:bodyPr>
          <a:lstStyle/>
          <a:p>
            <a:r>
              <a:rPr lang="en-US" sz="2600" dirty="0"/>
              <a:t>Bifurcation diagram of </a:t>
            </a:r>
            <a:r>
              <a:rPr lang="en-US" sz="2600" dirty="0" err="1"/>
              <a:t>Izhikevich</a:t>
            </a:r>
            <a:r>
              <a:rPr lang="en-US" sz="2600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1828800"/>
            <a:ext cx="2629120" cy="2839064"/>
          </a:xfrm>
        </p:spPr>
        <p:txBody>
          <a:bodyPr>
            <a:normAutofit/>
          </a:bodyPr>
          <a:lstStyle/>
          <a:p>
            <a:r>
              <a:rPr lang="en-US" sz="900" dirty="0"/>
              <a:t>(a, b) corresponding to Evolutionary algorithm</a:t>
            </a:r>
          </a:p>
          <a:p>
            <a:pPr lvl="1">
              <a:buFontTx/>
              <a:buChar char="-"/>
            </a:pPr>
            <a:r>
              <a:rPr lang="en-US" sz="900" dirty="0"/>
              <a:t>Bifurcation between unstable node vs. stable node (</a:t>
            </a:r>
            <a:r>
              <a:rPr lang="en-US" sz="900" dirty="0" err="1"/>
              <a:t>Hopf</a:t>
            </a:r>
            <a:r>
              <a:rPr lang="en-US" sz="900" dirty="0"/>
              <a:t> bifurcation)</a:t>
            </a:r>
          </a:p>
          <a:p>
            <a:pPr lvl="1">
              <a:buFontTx/>
              <a:buChar char="-"/>
            </a:pPr>
            <a:r>
              <a:rPr lang="en-US" sz="900" dirty="0"/>
              <a:t>Value of ‘b’ converges again</a:t>
            </a:r>
          </a:p>
          <a:p>
            <a:pPr lvl="1">
              <a:buFontTx/>
              <a:buChar char="-"/>
            </a:pPr>
            <a:r>
              <a:rPr lang="en-US" sz="900" dirty="0"/>
              <a:t>This is due to characteristics of hybrid model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Reduced dimensionality (2D) impossible to have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Introduce Afterhyperpolarization reset (AHP rest)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Artificial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When a &gt; ~.25, no stable fixed point</a:t>
            </a:r>
          </a:p>
          <a:p>
            <a:pPr lvl="3">
              <a:buFontTx/>
              <a:buChar char="-"/>
            </a:pPr>
            <a:r>
              <a:rPr lang="en-US" sz="900" dirty="0"/>
              <a:t>AHP  induce LC for any b</a:t>
            </a:r>
          </a:p>
          <a:p>
            <a:pPr lvl="3">
              <a:buFontTx/>
              <a:buChar char="-"/>
            </a:pPr>
            <a:endParaRPr lang="en-US" sz="900" dirty="0"/>
          </a:p>
          <a:p>
            <a:pPr lvl="1">
              <a:buFontTx/>
              <a:buChar char="-"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47820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2EFB-6D80-42BB-ADB3-9BD84448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Bifurcation diagram of </a:t>
            </a:r>
            <a:r>
              <a:rPr lang="en-US" dirty="0" err="1"/>
              <a:t>Izhikevich</a:t>
            </a:r>
            <a:r>
              <a:rPr lang="en-US" dirty="0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DCEA-49D6-4A7E-982B-2769A7F7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1268016"/>
            <a:ext cx="4463287" cy="3263504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Izhikevich</a:t>
            </a:r>
            <a:r>
              <a:rPr lang="en-US" dirty="0"/>
              <a:t> model, LC occur in nowhere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r>
              <a:rPr lang="en-US" dirty="0"/>
              <a:t> near LC</a:t>
            </a:r>
          </a:p>
          <a:p>
            <a:pPr lvl="1">
              <a:buFontTx/>
              <a:buChar char="-"/>
            </a:pPr>
            <a:r>
              <a:rPr lang="en-US" dirty="0"/>
              <a:t>As aforementioned due to hybrid model</a:t>
            </a:r>
          </a:p>
          <a:p>
            <a:pPr lvl="2">
              <a:buFontTx/>
              <a:buChar char="-"/>
            </a:pPr>
            <a:r>
              <a:rPr lang="en-US" dirty="0"/>
              <a:t>AHP 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EB087-5106-4C16-9983-CCE1D1B22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271" y="1268016"/>
            <a:ext cx="4301362" cy="322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2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DA3A9A-0D9E-46A9-801C-B1B141A23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521" y="1822088"/>
            <a:ext cx="4933500" cy="3236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Patch parameters that enables saddle-node bifurcation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73722"/>
              </p:ext>
            </p:extLst>
          </p:nvPr>
        </p:nvGraphicFramePr>
        <p:xfrm>
          <a:off x="415998" y="2829664"/>
          <a:ext cx="3465512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Equation" r:id="rId5" imgW="2616120" imgH="749160" progId="Equation.DSMT4">
                  <p:embed/>
                </p:oleObj>
              </mc:Choice>
              <mc:Fallback>
                <p:oleObj name="Equation" r:id="rId5" imgW="2616120" imgH="74916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D8C931F-525F-4259-9ED5-6F3927AA7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998" y="2829664"/>
                        <a:ext cx="3465512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32577" y="3799349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A0BB9-4B79-4934-B6D8-5A26CDD5539D}"/>
              </a:ext>
            </a:extLst>
          </p:cNvPr>
          <p:cNvSpPr txBox="1"/>
          <p:nvPr/>
        </p:nvSpPr>
        <p:spPr>
          <a:xfrm>
            <a:off x="5088564" y="2159884"/>
            <a:ext cx="1666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Due to </a:t>
            </a:r>
            <a:r>
              <a:rPr lang="en-US" sz="1200" dirty="0" err="1"/>
              <a:t>Hopf</a:t>
            </a:r>
            <a:r>
              <a:rPr lang="en-US" sz="1200" dirty="0"/>
              <a:t>-bifurcation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D1B907-C759-41D8-8338-B2B578E5A731}"/>
              </a:ext>
            </a:extLst>
          </p:cNvPr>
          <p:cNvSpPr txBox="1"/>
          <p:nvPr/>
        </p:nvSpPr>
        <p:spPr>
          <a:xfrm>
            <a:off x="6803855" y="2014865"/>
            <a:ext cx="1627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Due to annihilation of two stable fixed points</a:t>
            </a:r>
          </a:p>
        </p:txBody>
      </p:sp>
    </p:spTree>
    <p:extLst>
      <p:ext uri="{BB962C8B-B14F-4D97-AF65-F5344CB8AC3E}">
        <p14:creationId xmlns:p14="http://schemas.microsoft.com/office/powerpoint/2010/main" val="161517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11610-512F-4B54-A7DB-EF496ADD6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BF896-9A6D-452A-AE2C-CA2031251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Goal, background, 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Demo of the </a:t>
            </a:r>
            <a:r>
              <a:rPr lang="en-US" dirty="0" err="1"/>
              <a:t>Izhikevich</a:t>
            </a:r>
            <a:r>
              <a:rPr lang="en-US" dirty="0"/>
              <a:t> switching behavior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Valid parameters (a, b) via genetic algorithm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Setting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Goal function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Analytical solution of (a, b)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Extension to multiple neurons</a:t>
            </a:r>
          </a:p>
        </p:txBody>
      </p:sp>
    </p:spTree>
    <p:extLst>
      <p:ext uri="{BB962C8B-B14F-4D97-AF65-F5344CB8AC3E}">
        <p14:creationId xmlns:p14="http://schemas.microsoft.com/office/powerpoint/2010/main" val="366170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754-900D-42D9-9E04-A09AFD4A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3EF4-CE4E-45C0-8474-6984A6A70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Find and explain a set of parameters such that one Izhikevich-type neuron can exhibit </a:t>
            </a: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bi-stability</a:t>
            </a:r>
            <a:r>
              <a:rPr lang="en" sz="2400" dirty="0">
                <a:latin typeface="Lato"/>
                <a:ea typeface="Lato"/>
                <a:cs typeface="Lato"/>
                <a:sym typeface="Lato"/>
              </a:rPr>
              <a:t>.</a:t>
            </a:r>
            <a:endParaRPr lang="en-US" dirty="0"/>
          </a:p>
        </p:txBody>
      </p:sp>
      <p:pic>
        <p:nvPicPr>
          <p:cNvPr id="4" name="Shape 67">
            <a:extLst>
              <a:ext uri="{FF2B5EF4-FFF2-40B4-BE49-F238E27FC236}">
                <a16:creationId xmlns:a16="http://schemas.microsoft.com/office/drawing/2014/main" id="{DA63010A-7359-4EEF-958E-E12394756A9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3665" y="3021800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68">
            <a:extLst>
              <a:ext uri="{FF2B5EF4-FFF2-40B4-BE49-F238E27FC236}">
                <a16:creationId xmlns:a16="http://schemas.microsoft.com/office/drawing/2014/main" id="{699900CC-2C2E-48EA-8F93-FE9B587FC86B}"/>
              </a:ext>
            </a:extLst>
          </p:cNvPr>
          <p:cNvSpPr txBox="1"/>
          <p:nvPr/>
        </p:nvSpPr>
        <p:spPr>
          <a:xfrm>
            <a:off x="1233665" y="2668700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Izhikevich model</a:t>
            </a:r>
          </a:p>
        </p:txBody>
      </p:sp>
      <p:pic>
        <p:nvPicPr>
          <p:cNvPr id="6" name="Shape 69">
            <a:extLst>
              <a:ext uri="{FF2B5EF4-FFF2-40B4-BE49-F238E27FC236}">
                <a16:creationId xmlns:a16="http://schemas.microsoft.com/office/drawing/2014/main" id="{C10CD4F4-1903-4FEB-B0F2-145D92D7C6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9395" y="3047975"/>
            <a:ext cx="2889835" cy="12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0">
            <a:extLst>
              <a:ext uri="{FF2B5EF4-FFF2-40B4-BE49-F238E27FC236}">
                <a16:creationId xmlns:a16="http://schemas.microsoft.com/office/drawing/2014/main" id="{41C13F87-B237-41BE-AF42-6520B79650D1}"/>
              </a:ext>
            </a:extLst>
          </p:cNvPr>
          <p:cNvSpPr txBox="1"/>
          <p:nvPr/>
        </p:nvSpPr>
        <p:spPr>
          <a:xfrm>
            <a:off x="4729645" y="2668700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Switching behavior </a:t>
            </a:r>
          </a:p>
        </p:txBody>
      </p:sp>
      <p:sp>
        <p:nvSpPr>
          <p:cNvPr id="8" name="Shape 71">
            <a:extLst>
              <a:ext uri="{FF2B5EF4-FFF2-40B4-BE49-F238E27FC236}">
                <a16:creationId xmlns:a16="http://schemas.microsoft.com/office/drawing/2014/main" id="{CA1385F9-5940-4D8D-8BAC-C277F591A6D8}"/>
              </a:ext>
            </a:extLst>
          </p:cNvPr>
          <p:cNvSpPr txBox="1"/>
          <p:nvPr/>
        </p:nvSpPr>
        <p:spPr>
          <a:xfrm>
            <a:off x="4729645" y="2845250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on</a:t>
            </a:r>
          </a:p>
        </p:txBody>
      </p:sp>
      <p:sp>
        <p:nvSpPr>
          <p:cNvPr id="9" name="Shape 72">
            <a:extLst>
              <a:ext uri="{FF2B5EF4-FFF2-40B4-BE49-F238E27FC236}">
                <a16:creationId xmlns:a16="http://schemas.microsoft.com/office/drawing/2014/main" id="{6CD01438-B4B0-466D-A2A6-365E933F25EA}"/>
              </a:ext>
            </a:extLst>
          </p:cNvPr>
          <p:cNvSpPr txBox="1"/>
          <p:nvPr/>
        </p:nvSpPr>
        <p:spPr>
          <a:xfrm>
            <a:off x="5742670" y="3288200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off</a:t>
            </a:r>
          </a:p>
        </p:txBody>
      </p:sp>
    </p:spTree>
    <p:extLst>
      <p:ext uri="{BB962C8B-B14F-4D97-AF65-F5344CB8AC3E}">
        <p14:creationId xmlns:p14="http://schemas.microsoft.com/office/powerpoint/2010/main" val="582781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03F4-E00F-46C0-B17D-160FBCBC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3200" dirty="0"/>
              <a:t>Motivation and 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23EFE-9847-4AC4-8F4F-BD3559791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Motivation: 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We believe biological working memory can be carried out by a single neuron with a clean mathematical interpretation.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Challenges: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The Izhikevich model is defined in a hybrid manner. The conditions make the model discontinuous.</a:t>
            </a:r>
          </a:p>
          <a:p>
            <a:endParaRPr lang="en-US" dirty="0"/>
          </a:p>
        </p:txBody>
      </p:sp>
      <p:pic>
        <p:nvPicPr>
          <p:cNvPr id="4" name="Shape 79">
            <a:extLst>
              <a:ext uri="{FF2B5EF4-FFF2-40B4-BE49-F238E27FC236}">
                <a16:creationId xmlns:a16="http://schemas.microsoft.com/office/drawing/2014/main" id="{2ED2C3AB-90F2-417E-8058-D4A3991BCA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80029" y="3921700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80">
            <a:extLst>
              <a:ext uri="{FF2B5EF4-FFF2-40B4-BE49-F238E27FC236}">
                <a16:creationId xmlns:a16="http://schemas.microsoft.com/office/drawing/2014/main" id="{822FD96E-9CF9-4977-AF7B-28C6B2DA0D3C}"/>
              </a:ext>
            </a:extLst>
          </p:cNvPr>
          <p:cNvSpPr/>
          <p:nvPr/>
        </p:nvSpPr>
        <p:spPr>
          <a:xfrm>
            <a:off x="6819929" y="4577300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503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25" y="2712000"/>
            <a:ext cx="1291275" cy="8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207688" y="2301100"/>
            <a:ext cx="1596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Izhikevich model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1188" y="2683100"/>
            <a:ext cx="2000120" cy="8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1890200" y="2301100"/>
            <a:ext cx="23496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Define switching behavior </a:t>
            </a:r>
          </a:p>
        </p:txBody>
      </p:sp>
      <p:sp>
        <p:nvSpPr>
          <p:cNvPr id="90" name="Shape 90"/>
          <p:cNvSpPr/>
          <p:nvPr/>
        </p:nvSpPr>
        <p:spPr>
          <a:xfrm>
            <a:off x="1732700" y="3019038"/>
            <a:ext cx="230100" cy="193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1" name="Shape 91"/>
          <p:cNvSpPr/>
          <p:nvPr/>
        </p:nvSpPr>
        <p:spPr>
          <a:xfrm rot="-1798571">
            <a:off x="4232043" y="2582487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2" name="Shape 92"/>
          <p:cNvSpPr/>
          <p:nvPr/>
        </p:nvSpPr>
        <p:spPr>
          <a:xfrm rot="1802995">
            <a:off x="4232071" y="3261966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3" name="Shape 93"/>
          <p:cNvSpPr txBox="1"/>
          <p:nvPr/>
        </p:nvSpPr>
        <p:spPr>
          <a:xfrm>
            <a:off x="5062900" y="2097300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Genetic algorithm → parameter set (a, b)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5153125" y="3212850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Nonlinear dynamics analysis</a:t>
            </a:r>
          </a:p>
        </p:txBody>
      </p:sp>
      <p:sp>
        <p:nvSpPr>
          <p:cNvPr id="95" name="Shape 95"/>
          <p:cNvSpPr/>
          <p:nvPr/>
        </p:nvSpPr>
        <p:spPr>
          <a:xfrm rot="1802995">
            <a:off x="7019771" y="2628366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6" name="Shape 96"/>
          <p:cNvSpPr/>
          <p:nvPr/>
        </p:nvSpPr>
        <p:spPr>
          <a:xfrm rot="-1798571">
            <a:off x="7019743" y="3298312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7" name="Shape 97"/>
          <p:cNvSpPr txBox="1"/>
          <p:nvPr/>
        </p:nvSpPr>
        <p:spPr>
          <a:xfrm>
            <a:off x="7700000" y="2859750"/>
            <a:ext cx="16548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Explanation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63CB312-E8A6-4B6E-9F7C-866509CA4305}"/>
              </a:ext>
            </a:extLst>
          </p:cNvPr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sz="3200" dirty="0"/>
              <a:t>Motivation and Challenges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17E7-8BCF-4B28-8D1D-32E47097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1: 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7E87-DBA0-436B-8141-D51BC6E08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r>
              <a:rPr lang="en-US" dirty="0"/>
              <a:t>Basic idea: select the best parameters from a pool of candidates. The best parameters then become parents of the next candidate generation.  </a:t>
            </a:r>
          </a:p>
        </p:txBody>
      </p:sp>
      <p:pic>
        <p:nvPicPr>
          <p:cNvPr id="1026" name="Picture 2" descr="http://3.bp.blogspot.com/-N_yrHnpMcjU/VNXykbeNyEI/AAAAAAAAAHk/ObHFW-C5wH0/s1600/flow.png">
            <a:extLst>
              <a:ext uri="{FF2B5EF4-FFF2-40B4-BE49-F238E27FC236}">
                <a16:creationId xmlns:a16="http://schemas.microsoft.com/office/drawing/2014/main" id="{CE36C2AB-12AD-43DD-ADDE-E8B95A08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248" y="2234134"/>
            <a:ext cx="3235503" cy="2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53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5197475" cy="7683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1: genetic algorithm</a:t>
            </a:r>
            <a:endParaRPr lang="en" sz="3600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23E80F-ACA3-4125-AFF6-4528ECA460FE}"/>
              </a:ext>
            </a:extLst>
          </p:cNvPr>
          <p:cNvGrpSpPr/>
          <p:nvPr/>
        </p:nvGrpSpPr>
        <p:grpSpPr>
          <a:xfrm>
            <a:off x="0" y="2860049"/>
            <a:ext cx="9144000" cy="2283451"/>
            <a:chOff x="0" y="768350"/>
            <a:chExt cx="9144000" cy="228345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E60399E-E630-4C03-92FC-FF00B1185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768350"/>
              <a:ext cx="9144000" cy="228345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752E7A-F466-4AA8-89D7-5DA8D95E5542}"/>
                </a:ext>
              </a:extLst>
            </p:cNvPr>
            <p:cNvSpPr txBox="1"/>
            <p:nvPr/>
          </p:nvSpPr>
          <p:spPr>
            <a:xfrm>
              <a:off x="2076912" y="1536000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FC4DE61-9967-40B2-800E-BC3985820C08}"/>
                </a:ext>
              </a:extLst>
            </p:cNvPr>
            <p:cNvSpPr txBox="1"/>
            <p:nvPr/>
          </p:nvSpPr>
          <p:spPr>
            <a:xfrm>
              <a:off x="2665632" y="91730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DE2A9B6-60A6-47E2-8F00-2C73879C44A1}"/>
                </a:ext>
              </a:extLst>
            </p:cNvPr>
            <p:cNvSpPr txBox="1"/>
            <p:nvPr/>
          </p:nvSpPr>
          <p:spPr>
            <a:xfrm>
              <a:off x="3562632" y="1537765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38F020-F4A7-4B7F-9434-F623A97C0F30}"/>
                </a:ext>
              </a:extLst>
            </p:cNvPr>
            <p:cNvSpPr txBox="1"/>
            <p:nvPr/>
          </p:nvSpPr>
          <p:spPr>
            <a:xfrm>
              <a:off x="4429974" y="15359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2720875-B881-4463-BEDD-EAC0866062A6}"/>
                </a:ext>
              </a:extLst>
            </p:cNvPr>
            <p:cNvSpPr txBox="1"/>
            <p:nvPr/>
          </p:nvSpPr>
          <p:spPr>
            <a:xfrm>
              <a:off x="5773668" y="15359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5A6AC4A-6D10-4087-9EB1-9F1E0CF303EF}"/>
                  </a:ext>
                </a:extLst>
              </p:cNvPr>
              <p:cNvSpPr txBox="1"/>
              <p:nvPr/>
            </p:nvSpPr>
            <p:spPr>
              <a:xfrm>
                <a:off x="389860" y="582948"/>
                <a:ext cx="8501892" cy="23256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Algorithm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Based on Evolution Programming (Natural Selection)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Select pairs of (a, b) which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</a:rPr>
                      <m:t>arg</m:t>
                    </m:r>
                    <m:r>
                      <a:rPr lang="en-US" sz="16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</a:rPr>
                          <m:t>max</m:t>
                        </m:r>
                      </m:e>
                      <m:sub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d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600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1600" dirty="0"/>
                  <a:t>)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Offspring inherit (a+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</a:rPr>
                          <m:t>a</m:t>
                        </m:r>
                      </m:sub>
                    </m:sSub>
                  </m:oMath>
                </a14:m>
                <a:r>
                  <a:rPr lang="en-US" sz="1600" dirty="0"/>
                  <a:t>, b+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b</m:t>
                        </m:r>
                      </m:sub>
                    </m:sSub>
                  </m:oMath>
                </a14:m>
                <a:r>
                  <a:rPr lang="en-US" sz="1600" dirty="0"/>
                  <a:t>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dirty="0"/>
                  <a:t>Reward function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R(a, b)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Ratio of Pre-stimulus firing rate and Post stimulus firing rate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Working memory feasible when R(a, b) sufficient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en-US" sz="1600" dirty="0"/>
                  <a:t>R(a, b) = Fr(2)/Fr(1) * Fr(3)/Fr(4)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5A6AC4A-6D10-4087-9EB1-9F1E0CF303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60" y="582948"/>
                <a:ext cx="8501892" cy="2325637"/>
              </a:xfrm>
              <a:prstGeom prst="rect">
                <a:avLst/>
              </a:prstGeom>
              <a:blipFill>
                <a:blip r:embed="rId4"/>
                <a:stretch>
                  <a:fillRect l="-287" t="-787" b="-26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FB105-6F74-46E7-B5F5-C4138323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1: 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632-FE99-4A75-990E-2C33EC50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68016"/>
            <a:ext cx="3199638" cy="3364707"/>
          </a:xfrm>
        </p:spPr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a,b</a:t>
            </a:r>
            <a:r>
              <a:rPr lang="en-US" dirty="0"/>
              <a:t>) pairs of evolution algorithm result</a:t>
            </a:r>
          </a:p>
          <a:p>
            <a:r>
              <a:rPr lang="en-US" dirty="0"/>
              <a:t>After a &gt; ~.25</a:t>
            </a:r>
          </a:p>
          <a:p>
            <a:pPr lvl="1">
              <a:buFontTx/>
              <a:buChar char="-"/>
            </a:pPr>
            <a:r>
              <a:rPr lang="en-US" dirty="0"/>
              <a:t>Not much change in b</a:t>
            </a:r>
          </a:p>
          <a:p>
            <a:pPr lvl="1">
              <a:buFontTx/>
              <a:buChar char="-"/>
            </a:pPr>
            <a:r>
              <a:rPr lang="en-US" dirty="0"/>
              <a:t>Value of b converges around .264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6FA048C-2400-4954-930E-A5B755051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2053" y="954059"/>
            <a:ext cx="5467350" cy="409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8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3" y="1375499"/>
            <a:ext cx="4282709" cy="3263504"/>
          </a:xfrm>
        </p:spPr>
        <p:txBody>
          <a:bodyPr/>
          <a:lstStyle/>
          <a:p>
            <a:r>
              <a:rPr lang="en-US" dirty="0"/>
              <a:t>As Nakahara and </a:t>
            </a:r>
            <a:r>
              <a:rPr lang="en-US" dirty="0" err="1"/>
              <a:t>Doya</a:t>
            </a:r>
            <a:r>
              <a:rPr lang="en-US" dirty="0"/>
              <a:t> (1998) argue, working memory possible near bifurcation point</a:t>
            </a:r>
          </a:p>
          <a:p>
            <a:pPr lvl="1">
              <a:buFontTx/>
              <a:buChar char="-"/>
            </a:pPr>
            <a:r>
              <a:rPr lang="en-US" dirty="0"/>
              <a:t>Firing pattern change accordingly to </a:t>
            </a:r>
            <a:r>
              <a:rPr lang="en-US" dirty="0" err="1"/>
              <a:t>fxpt</a:t>
            </a:r>
            <a:r>
              <a:rPr lang="en-US" dirty="0"/>
              <a:t> type</a:t>
            </a:r>
          </a:p>
          <a:p>
            <a:pPr lvl="1">
              <a:buFontTx/>
              <a:buChar char="-"/>
            </a:pPr>
            <a:r>
              <a:rPr lang="en-US" dirty="0"/>
              <a:t>May transit from firing to quiescent</a:t>
            </a:r>
          </a:p>
          <a:p>
            <a:pPr lvl="1">
              <a:buFontTx/>
              <a:buChar char="-"/>
            </a:pPr>
            <a:r>
              <a:rPr lang="en-US" dirty="0"/>
              <a:t>LC occur when </a:t>
            </a:r>
            <a:r>
              <a:rPr lang="en-US" dirty="0" err="1"/>
              <a:t>fxpt</a:t>
            </a:r>
            <a:r>
              <a:rPr lang="en-US" dirty="0"/>
              <a:t> unstable</a:t>
            </a:r>
          </a:p>
          <a:p>
            <a:pPr lvl="1">
              <a:buFontTx/>
              <a:buChar char="-"/>
            </a:pPr>
            <a:r>
              <a:rPr lang="en-US" dirty="0"/>
              <a:t>Quiescent when </a:t>
            </a:r>
            <a:r>
              <a:rPr lang="en-US" dirty="0" err="1"/>
              <a:t>fxpt</a:t>
            </a:r>
            <a:r>
              <a:rPr lang="en-US" dirty="0"/>
              <a:t> stable</a:t>
            </a:r>
          </a:p>
          <a:p>
            <a:pPr lvl="1">
              <a:buFontTx/>
              <a:buChar char="-"/>
            </a:pPr>
            <a:r>
              <a:rPr lang="en-US" dirty="0"/>
              <a:t>Bi-stability of </a:t>
            </a:r>
            <a:r>
              <a:rPr lang="en-US" dirty="0" err="1"/>
              <a:t>Izhikevich</a:t>
            </a:r>
            <a:r>
              <a:rPr lang="en-US" dirty="0"/>
              <a:t> model may be related to </a:t>
            </a:r>
            <a:r>
              <a:rPr lang="en-US" dirty="0" err="1"/>
              <a:t>Hopf</a:t>
            </a:r>
            <a:r>
              <a:rPr lang="en-US" dirty="0"/>
              <a:t> </a:t>
            </a:r>
            <a:r>
              <a:rPr lang="en-US" dirty="0" err="1"/>
              <a:t>bif</a:t>
            </a:r>
            <a:endParaRPr lang="en-US" dirty="0"/>
          </a:p>
          <a:p>
            <a:pPr lvl="1">
              <a:buFontTx/>
              <a:buChar char="-"/>
            </a:pPr>
            <a:endParaRPr 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20D00BB-F257-42A0-8080-26572830B9C5}"/>
              </a:ext>
            </a:extLst>
          </p:cNvPr>
          <p:cNvGrpSpPr/>
          <p:nvPr/>
        </p:nvGrpSpPr>
        <p:grpSpPr>
          <a:xfrm>
            <a:off x="4854652" y="1814880"/>
            <a:ext cx="3939670" cy="2384742"/>
            <a:chOff x="4951280" y="2350526"/>
            <a:chExt cx="3939670" cy="23847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32EFEA-0C31-42F7-9E79-5EB744669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1280" y="2350526"/>
              <a:ext cx="3939670" cy="2384742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58F60F8-482E-4198-AFBD-BF5AB50AB1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243479" y="3007251"/>
              <a:ext cx="496846" cy="22345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C02602-0732-4C5D-BD96-ACC46D7867B1}"/>
                </a:ext>
              </a:extLst>
            </p:cNvPr>
            <p:cNvSpPr txBox="1"/>
            <p:nvPr/>
          </p:nvSpPr>
          <p:spPr>
            <a:xfrm>
              <a:off x="7567683" y="3230707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0.15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4B970B7-95E5-4610-92D1-3248F1616261}"/>
                </a:ext>
              </a:extLst>
            </p:cNvPr>
            <p:cNvSpPr txBox="1"/>
            <p:nvPr/>
          </p:nvSpPr>
          <p:spPr>
            <a:xfrm>
              <a:off x="6598751" y="2862471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0.35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83A72E8-CF9E-4B56-B5BC-34D7D9D3358E}"/>
                </a:ext>
              </a:extLst>
            </p:cNvPr>
            <p:cNvSpPr/>
            <p:nvPr/>
          </p:nvSpPr>
          <p:spPr>
            <a:xfrm>
              <a:off x="7403498" y="3171205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A3330D0-E7D0-4445-852E-5ADE3A1993F5}"/>
                </a:ext>
              </a:extLst>
            </p:cNvPr>
            <p:cNvSpPr txBox="1"/>
            <p:nvPr/>
          </p:nvSpPr>
          <p:spPr>
            <a:xfrm>
              <a:off x="6125366" y="3235000"/>
              <a:ext cx="19904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>
                  <a:solidFill>
                    <a:srgbClr val="FF0000"/>
                  </a:solidFill>
                </a:rPr>
                <a:t>Hopf</a:t>
              </a:r>
              <a:r>
                <a:rPr lang="en-US" sz="1200" dirty="0">
                  <a:solidFill>
                    <a:srgbClr val="FF0000"/>
                  </a:solidFill>
                </a:rPr>
                <a:t>-bifurcation</a:t>
              </a:r>
            </a:p>
            <a:p>
              <a:r>
                <a:rPr lang="en-US" sz="1200" dirty="0"/>
                <a:t>The bi-stability happens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8875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649</TotalTime>
  <Words>748</Words>
  <Application>Microsoft Office PowerPoint</Application>
  <PresentationFormat>화면 슬라이드 쇼(16:9)</PresentationFormat>
  <Paragraphs>123</Paragraphs>
  <Slides>16</Slides>
  <Notes>10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7" baseType="lpstr">
      <vt:lpstr>Lato</vt:lpstr>
      <vt:lpstr>Calibri</vt:lpstr>
      <vt:lpstr>Times New Roman</vt:lpstr>
      <vt:lpstr>Average</vt:lpstr>
      <vt:lpstr>Cambria Math</vt:lpstr>
      <vt:lpstr>Calibri Light</vt:lpstr>
      <vt:lpstr>Arial</vt:lpstr>
      <vt:lpstr>Tahoma</vt:lpstr>
      <vt:lpstr>Wingdings</vt:lpstr>
      <vt:lpstr>Office Theme</vt:lpstr>
      <vt:lpstr>Equation</vt:lpstr>
      <vt:lpstr>Switching Behavior of Izhikevich Model</vt:lpstr>
      <vt:lpstr>Outline</vt:lpstr>
      <vt:lpstr>Goal</vt:lpstr>
      <vt:lpstr>Motivation and Challenges</vt:lpstr>
      <vt:lpstr>PowerPoint 프레젠테이션</vt:lpstr>
      <vt:lpstr>Path 1: genetic algorithm</vt:lpstr>
      <vt:lpstr>Path 1: genetic algorithm</vt:lpstr>
      <vt:lpstr>Path 1: genetic algorithm</vt:lpstr>
      <vt:lpstr>Path 2: Bifurcation analysis</vt:lpstr>
      <vt:lpstr>Path 2: Bifurcation analysis</vt:lpstr>
      <vt:lpstr>Path 2: Bifurcation analysis</vt:lpstr>
      <vt:lpstr>Phase portrait of another (a, b) point</vt:lpstr>
      <vt:lpstr>Phase portrait of another (a, b) point</vt:lpstr>
      <vt:lpstr>Bifurcation diagram of Izhikevich model</vt:lpstr>
      <vt:lpstr>Bifurcation diagram of Izhikevich model</vt:lpstr>
      <vt:lpstr>Path 2: Bifurcation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Switching Behavior of Izhikevich Model</dc:title>
  <cp:lastModifiedBy>Ryan</cp:lastModifiedBy>
  <cp:revision>42</cp:revision>
  <dcterms:modified xsi:type="dcterms:W3CDTF">2017-12-07T15:57:55Z</dcterms:modified>
</cp:coreProperties>
</file>